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0"/>
  </p:notesMasterIdLst>
  <p:sldIdLst>
    <p:sldId id="256" r:id="rId5"/>
    <p:sldId id="257" r:id="rId6"/>
    <p:sldId id="276" r:id="rId7"/>
    <p:sldId id="432" r:id="rId8"/>
    <p:sldId id="422" r:id="rId9"/>
    <p:sldId id="444" r:id="rId10"/>
    <p:sldId id="445" r:id="rId11"/>
    <p:sldId id="446" r:id="rId12"/>
    <p:sldId id="447" r:id="rId13"/>
    <p:sldId id="449" r:id="rId14"/>
    <p:sldId id="448" r:id="rId15"/>
    <p:sldId id="450" r:id="rId16"/>
    <p:sldId id="443" r:id="rId17"/>
    <p:sldId id="437" r:id="rId18"/>
    <p:sldId id="421" r:id="rId19"/>
    <p:sldId id="435" r:id="rId20"/>
    <p:sldId id="438" r:id="rId21"/>
    <p:sldId id="439" r:id="rId22"/>
    <p:sldId id="280" r:id="rId23"/>
    <p:sldId id="440" r:id="rId24"/>
    <p:sldId id="442" r:id="rId25"/>
    <p:sldId id="441" r:id="rId26"/>
    <p:sldId id="285" r:id="rId27"/>
    <p:sldId id="286" r:id="rId28"/>
    <p:sldId id="42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7BC"/>
    <a:srgbClr val="C0D585"/>
    <a:srgbClr val="D2CB6C"/>
    <a:srgbClr val="92A25E"/>
    <a:srgbClr val="DDE2BA"/>
    <a:srgbClr val="FFCC66"/>
    <a:srgbClr val="C6D62A"/>
    <a:srgbClr val="CEDB6F"/>
    <a:srgbClr val="8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4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0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71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66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968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39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50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58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8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67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45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80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5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7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6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0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0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nl-NL" sz="7200" b="1" dirty="0"/>
              <a:t>Sport &amp; 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EXPRESSIEF TALENT</a:t>
            </a:r>
            <a:br>
              <a:rPr lang="nl-NL" dirty="0"/>
            </a:br>
            <a:r>
              <a:rPr lang="nl-NL" dirty="0"/>
              <a:t> LES 6</a:t>
            </a:r>
            <a:br>
              <a:rPr lang="nl-NL" dirty="0"/>
            </a:br>
            <a:r>
              <a:rPr lang="nl-NL" dirty="0"/>
              <a:t>MODULE A</a:t>
            </a:r>
            <a:br>
              <a:rPr lang="nl-NL" dirty="0"/>
            </a:b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2000ED-505A-4751-B93B-86CA0EC1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2" y="0"/>
            <a:ext cx="10083612" cy="4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0A1C24-E86A-4222-B026-47ACCD2A2C41}"/>
              </a:ext>
            </a:extLst>
          </p:cNvPr>
          <p:cNvSpPr/>
          <p:nvPr/>
        </p:nvSpPr>
        <p:spPr>
          <a:xfrm>
            <a:off x="1317321" y="3013501"/>
            <a:ext cx="9741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Feestje thuis of keet/ feestje in de stad</a:t>
            </a:r>
          </a:p>
        </p:txBody>
      </p:sp>
    </p:spTree>
    <p:extLst>
      <p:ext uri="{BB962C8B-B14F-4D97-AF65-F5344CB8AC3E}">
        <p14:creationId xmlns:p14="http://schemas.microsoft.com/office/powerpoint/2010/main" val="173608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EF5317-BCBC-478E-91EF-6F6CF1E1BEB1}"/>
              </a:ext>
            </a:extLst>
          </p:cNvPr>
          <p:cNvSpPr/>
          <p:nvPr/>
        </p:nvSpPr>
        <p:spPr>
          <a:xfrm>
            <a:off x="852209" y="3244333"/>
            <a:ext cx="9954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nl-NL" sz="4000" b="0" i="0" dirty="0">
                <a:solidFill>
                  <a:srgbClr val="222222"/>
                </a:solidFill>
                <a:effectLst/>
                <a:latin typeface="open sans"/>
              </a:rPr>
              <a:t>PlayStation / Sporten in de sportschool</a:t>
            </a:r>
          </a:p>
        </p:txBody>
      </p:sp>
    </p:spTree>
    <p:extLst>
      <p:ext uri="{BB962C8B-B14F-4D97-AF65-F5344CB8AC3E}">
        <p14:creationId xmlns:p14="http://schemas.microsoft.com/office/powerpoint/2010/main" val="292856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EF5317-BCBC-478E-91EF-6F6CF1E1BEB1}"/>
              </a:ext>
            </a:extLst>
          </p:cNvPr>
          <p:cNvSpPr/>
          <p:nvPr/>
        </p:nvSpPr>
        <p:spPr>
          <a:xfrm>
            <a:off x="1000255" y="2921168"/>
            <a:ext cx="9623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nl-NL" sz="6000" b="0" i="0" dirty="0">
                <a:solidFill>
                  <a:srgbClr val="222222"/>
                </a:solidFill>
                <a:effectLst/>
                <a:latin typeface="open sans"/>
              </a:rPr>
              <a:t>Online les /</a:t>
            </a:r>
            <a:r>
              <a:rPr lang="nl-NL" sz="6000" dirty="0">
                <a:solidFill>
                  <a:srgbClr val="222222"/>
                </a:solidFill>
                <a:latin typeface="open sans"/>
              </a:rPr>
              <a:t> les op </a:t>
            </a:r>
            <a:r>
              <a:rPr lang="nl-NL" sz="6000" b="0" i="0" dirty="0">
                <a:solidFill>
                  <a:srgbClr val="222222"/>
                </a:solidFill>
                <a:effectLst/>
                <a:latin typeface="open sans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96825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6480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nl-NL" dirty="0"/>
              <a:t>Zo, en nu door naar de theorie </a:t>
            </a:r>
            <a:r>
              <a:rPr lang="nl-NL" b="1" dirty="0">
                <a:sym typeface="Wingdings" panose="05000000000000000000" pitchFamily="2" charset="2"/>
              </a:rPr>
              <a:t></a:t>
            </a:r>
            <a:br>
              <a:rPr lang="nl-NL" b="1" dirty="0">
                <a:sym typeface="Wingdings" panose="05000000000000000000" pitchFamily="2" charset="2"/>
              </a:rPr>
            </a:br>
            <a:br>
              <a:rPr lang="nl-NL" b="1" dirty="0">
                <a:sym typeface="Wingdings" panose="05000000000000000000" pitchFamily="2" charset="2"/>
              </a:rPr>
            </a:br>
            <a:r>
              <a:rPr lang="nl-NL" b="1" dirty="0"/>
              <a:t>Vraag aan de groep: 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‘wat is het belang van activiteiten?’</a:t>
            </a:r>
          </a:p>
        </p:txBody>
      </p:sp>
    </p:spTree>
    <p:extLst>
      <p:ext uri="{BB962C8B-B14F-4D97-AF65-F5344CB8AC3E}">
        <p14:creationId xmlns:p14="http://schemas.microsoft.com/office/powerpoint/2010/main" val="324271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61" y="304800"/>
            <a:ext cx="9720072" cy="1499616"/>
          </a:xfrm>
        </p:spPr>
        <p:txBody>
          <a:bodyPr/>
          <a:lstStyle/>
          <a:p>
            <a:r>
              <a:rPr lang="nl-NL" b="1" dirty="0"/>
              <a:t>Het belang van activiteiten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4D9B4F-EBF6-44BF-ADD9-31D9D5FD0B84}"/>
              </a:ext>
            </a:extLst>
          </p:cNvPr>
          <p:cNvSpPr txBox="1"/>
          <p:nvPr/>
        </p:nvSpPr>
        <p:spPr>
          <a:xfrm>
            <a:off x="1339427" y="1499616"/>
            <a:ext cx="9159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Roboto-Light"/>
              </a:rPr>
              <a:t>-Het plannen van activiteiten brengt structuur in de dag, zo creëer je vaste momenten om te eten, te ontspannen, bezig te zijn en te rusten. Die momenten heeft iedereen nodig. </a:t>
            </a:r>
          </a:p>
          <a:p>
            <a:endParaRPr lang="nl-NL" sz="2800" dirty="0">
              <a:latin typeface="Roboto-Light"/>
            </a:endParaRPr>
          </a:p>
          <a:p>
            <a:r>
              <a:rPr lang="nl-NL" sz="2800" dirty="0">
                <a:latin typeface="Roboto-Light"/>
              </a:rPr>
              <a:t>-Samen iets ondernemen, geeft je het gevoel dat je ergens bij hoort. Je neemt actief deel aan de maatschappij en doet sociale contacten op. </a:t>
            </a:r>
          </a:p>
          <a:p>
            <a:endParaRPr lang="nl-NL" sz="2800" dirty="0">
              <a:latin typeface="Roboto-Light"/>
            </a:endParaRPr>
          </a:p>
          <a:p>
            <a:r>
              <a:rPr lang="nl-NL" sz="2800" dirty="0">
                <a:latin typeface="Roboto-Light"/>
              </a:rPr>
              <a:t>-Door actief bezig zijn, ontwikkel je kennis en vaardigheden, waardoor je zelfstandiger wordt.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464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categorieën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54BE77-3F80-4728-AE23-52C51F12CBB7}"/>
              </a:ext>
            </a:extLst>
          </p:cNvPr>
          <p:cNvSpPr txBox="1"/>
          <p:nvPr/>
        </p:nvSpPr>
        <p:spPr>
          <a:xfrm>
            <a:off x="1024128" y="2828835"/>
            <a:ext cx="935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354053"/>
                </a:solidFill>
                <a:latin typeface="Roboto-Light"/>
              </a:rPr>
              <a:t>Activiteiten zijn in 13 categorieën te verdelen. Welke weet jij nog?</a:t>
            </a:r>
          </a:p>
        </p:txBody>
      </p:sp>
    </p:spTree>
    <p:extLst>
      <p:ext uri="{BB962C8B-B14F-4D97-AF65-F5344CB8AC3E}">
        <p14:creationId xmlns:p14="http://schemas.microsoft.com/office/powerpoint/2010/main" val="427321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</a:t>
            </a:r>
            <a:br>
              <a:rPr lang="nl-NL" dirty="0"/>
            </a:br>
            <a:r>
              <a:rPr lang="nl-NL" dirty="0"/>
              <a:t>categorieën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8" y="207564"/>
            <a:ext cx="6952932" cy="64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</a:t>
            </a:r>
            <a:br>
              <a:rPr lang="nl-NL" dirty="0"/>
            </a:br>
            <a:r>
              <a:rPr lang="nl-NL" dirty="0"/>
              <a:t>categorieën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295C41-2A65-4846-AE2F-5F285DE8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8" y="207564"/>
            <a:ext cx="6952932" cy="6442871"/>
          </a:xfrm>
          <a:prstGeom prst="rect">
            <a:avLst/>
          </a:prstGeom>
        </p:spPr>
      </p:pic>
      <p:sp>
        <p:nvSpPr>
          <p:cNvPr id="3" name="Pijl: ingekeept rechts 2">
            <a:extLst>
              <a:ext uri="{FF2B5EF4-FFF2-40B4-BE49-F238E27FC236}">
                <a16:creationId xmlns:a16="http://schemas.microsoft.com/office/drawing/2014/main" id="{68BB479D-4A9E-49B0-A8EC-BE50417FE6DE}"/>
              </a:ext>
            </a:extLst>
          </p:cNvPr>
          <p:cNvSpPr/>
          <p:nvPr/>
        </p:nvSpPr>
        <p:spPr>
          <a:xfrm>
            <a:off x="1635655" y="2726266"/>
            <a:ext cx="3064933" cy="702733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2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88" y="2679192"/>
            <a:ext cx="9720072" cy="1499616"/>
          </a:xfrm>
        </p:spPr>
        <p:txBody>
          <a:bodyPr/>
          <a:lstStyle/>
          <a:p>
            <a:r>
              <a:rPr lang="nl-NL" dirty="0"/>
              <a:t>Wat is volgens jullie het belang van sport &amp; spel voor jullie doelgroepen?</a:t>
            </a:r>
          </a:p>
        </p:txBody>
      </p:sp>
    </p:spTree>
    <p:extLst>
      <p:ext uri="{BB962C8B-B14F-4D97-AF65-F5344CB8AC3E}">
        <p14:creationId xmlns:p14="http://schemas.microsoft.com/office/powerpoint/2010/main" val="106835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55122-A285-4355-B52A-341CE05B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48" y="355982"/>
            <a:ext cx="9720072" cy="1499616"/>
          </a:xfrm>
        </p:spPr>
        <p:txBody>
          <a:bodyPr/>
          <a:lstStyle/>
          <a:p>
            <a:r>
              <a:rPr lang="nl-NL" dirty="0"/>
              <a:t>Begeleiders kunnen spel als middel inzetten om bijvoorbeeld: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FD58D3E-EDC0-424E-80EC-3D802E601870}"/>
              </a:ext>
            </a:extLst>
          </p:cNvPr>
          <p:cNvSpPr/>
          <p:nvPr/>
        </p:nvSpPr>
        <p:spPr>
          <a:xfrm>
            <a:off x="1239520" y="1594825"/>
            <a:ext cx="10466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200" dirty="0"/>
              <a:t>• Emotionele problemen, zoals problemen met het uiten van gevoelens, een gebrek aan</a:t>
            </a:r>
          </a:p>
          <a:p>
            <a:r>
              <a:rPr lang="nl-NL" sz="2200" dirty="0"/>
              <a:t>zelfvertrouwen, een negatief zelfbeeld en hechtingsproblemen;</a:t>
            </a:r>
          </a:p>
          <a:p>
            <a:endParaRPr lang="nl-NL" sz="2200" dirty="0"/>
          </a:p>
          <a:p>
            <a:r>
              <a:rPr lang="nl-NL" sz="2200" dirty="0"/>
              <a:t>• Sociale problemen, waaronder moeilijkheden in de omgang met leeftijdgenoten of volwassenen</a:t>
            </a:r>
          </a:p>
          <a:p>
            <a:endParaRPr lang="nl-NL" sz="2200" dirty="0"/>
          </a:p>
          <a:p>
            <a:r>
              <a:rPr lang="nl-NL" sz="2200" dirty="0"/>
              <a:t>• Oefenen van situaties (bijv. een lastig gesprek waar een client tegen opziet)</a:t>
            </a:r>
          </a:p>
          <a:p>
            <a:endParaRPr lang="nl-NL" sz="2200" dirty="0"/>
          </a:p>
          <a:p>
            <a:r>
              <a:rPr lang="nl-NL" sz="2200" dirty="0"/>
              <a:t>• Afleiding </a:t>
            </a:r>
          </a:p>
          <a:p>
            <a:endParaRPr lang="nl-NL" sz="2200" dirty="0"/>
          </a:p>
          <a:p>
            <a:r>
              <a:rPr lang="nl-NL" sz="2200" dirty="0"/>
              <a:t>• Oefenen met succeservaringen</a:t>
            </a:r>
          </a:p>
          <a:p>
            <a:endParaRPr lang="nl-NL" sz="2200" dirty="0"/>
          </a:p>
          <a:p>
            <a:r>
              <a:rPr lang="nl-NL" sz="2200" dirty="0"/>
              <a:t>• Educatie (</a:t>
            </a:r>
            <a:r>
              <a:rPr lang="nl-NL" sz="2200" dirty="0" err="1"/>
              <a:t>bijv</a:t>
            </a:r>
            <a:r>
              <a:rPr lang="nl-NL" sz="2200" dirty="0"/>
              <a:t> spellen waarbij je iets leert of in uitgedaagd wordt)</a:t>
            </a:r>
          </a:p>
        </p:txBody>
      </p:sp>
    </p:spTree>
    <p:extLst>
      <p:ext uri="{BB962C8B-B14F-4D97-AF65-F5344CB8AC3E}">
        <p14:creationId xmlns:p14="http://schemas.microsoft.com/office/powerpoint/2010/main" val="170855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A025-BFD8-4EFC-8670-C9D563942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3453" r="989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WAT GAAN WE DOEN VANDAAG?: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welkom</a:t>
            </a:r>
            <a:r>
              <a:rPr lang="en-US" sz="3600" dirty="0">
                <a:solidFill>
                  <a:schemeClr val="tx1"/>
                </a:solidFill>
              </a:rPr>
              <a:t> / </a:t>
            </a:r>
            <a:r>
              <a:rPr lang="en-US" sz="3600" dirty="0" err="1">
                <a:solidFill>
                  <a:schemeClr val="tx1"/>
                </a:solidFill>
              </a:rPr>
              <a:t>opstart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vd</a:t>
            </a:r>
            <a:r>
              <a:rPr lang="en-US" sz="3600" dirty="0">
                <a:solidFill>
                  <a:schemeClr val="tx1"/>
                </a:solidFill>
              </a:rPr>
              <a:t> les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terugblik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vorige</a:t>
            </a:r>
            <a:r>
              <a:rPr lang="en-US" sz="3600" dirty="0">
                <a:solidFill>
                  <a:schemeClr val="tx1"/>
                </a:solidFill>
              </a:rPr>
              <a:t> week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theorie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thema</a:t>
            </a:r>
            <a:r>
              <a:rPr lang="en-US" sz="3600" dirty="0">
                <a:solidFill>
                  <a:schemeClr val="tx1"/>
                </a:solidFill>
              </a:rPr>
              <a:t> 12.5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err="1">
                <a:solidFill>
                  <a:schemeClr val="tx1"/>
                </a:solidFill>
              </a:rPr>
              <a:t>bewegen</a:t>
            </a:r>
            <a:r>
              <a:rPr lang="en-US" sz="3600" dirty="0">
                <a:solidFill>
                  <a:schemeClr val="tx1"/>
                </a:solidFill>
              </a:rPr>
              <a:t> is </a:t>
            </a:r>
            <a:r>
              <a:rPr lang="en-US" sz="3600" dirty="0" err="1">
                <a:solidFill>
                  <a:schemeClr val="tx1"/>
                </a:solidFill>
              </a:rPr>
              <a:t>beter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leren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- </a:t>
            </a:r>
            <a:r>
              <a:rPr lang="en-US" sz="3600" dirty="0" err="1">
                <a:solidFill>
                  <a:schemeClr val="tx1"/>
                </a:solidFill>
              </a:rPr>
              <a:t>huiswerkopdracht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1215474" y="1866055"/>
            <a:ext cx="844499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Regelmatig sporten en bewegen is belangrijk voor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Calibri" panose="020F0502020204030204"/>
              </a:rPr>
              <a:t>z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owel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conditie als je cognitie!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volwassene per dag een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 uur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Calibri" panose="020F0502020204030204"/>
              </a:rPr>
              <a:t>intensief bewegen wordt aangeraden!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3788E3-6B61-49E1-8B0E-E17F795E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60" y="3801785"/>
            <a:ext cx="3656013" cy="27352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0DC962-E801-4DD1-A1D0-713EB969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428" y="320975"/>
            <a:ext cx="2719185" cy="26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919142" y="638388"/>
            <a:ext cx="844499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Waarom is bewegen goed voor jullie cliënten?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heeft een positief effect op hun leervermogen en probleemoplossend vermogen.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stimuleert systemen in de hersenen die belangrijk zijn voor deze vaardigheden.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3FECAC4-A48B-4209-A1FD-4E8D3795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58" y="3884085"/>
            <a:ext cx="3619500" cy="2714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091CF4-893D-40B9-B54A-E7BBD405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843" y="5241397"/>
            <a:ext cx="3609975" cy="12668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912E7C-FB1A-43A4-8DEC-04E96235D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63" y="47972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495807" y="425346"/>
            <a:ext cx="10095992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Sport- en spelmaterialen </a:t>
            </a:r>
            <a:r>
              <a:rPr lang="nl-NL" sz="2000" dirty="0">
                <a:solidFill>
                  <a:srgbClr val="000000"/>
                </a:solidFill>
                <a:latin typeface="Calibri" panose="020F0502020204030204"/>
              </a:rPr>
              <a:t>(Thema 12.4.6 –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/>
              </a:rPr>
              <a:t>blz</a:t>
            </a:r>
            <a:r>
              <a:rPr lang="nl-NL" sz="2000" dirty="0">
                <a:solidFill>
                  <a:srgbClr val="000000"/>
                </a:solidFill>
                <a:latin typeface="Calibri" panose="020F0502020204030204"/>
              </a:rPr>
              <a:t> 241)</a:t>
            </a:r>
          </a:p>
          <a:p>
            <a:pPr marL="0" lvl="0" indent="0">
              <a:buNone/>
            </a:pPr>
            <a:endParaRPr lang="nl-NL" sz="2000" b="1" dirty="0">
              <a:solidFill>
                <a:srgbClr val="000000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Bij sport- en spelmaterialen horen de materialen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die beweging en actie uitlokken.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Het gaat enerzijds om losse of verankerde materialen, anderzijds om spelvormen.</a:t>
            </a:r>
          </a:p>
          <a:p>
            <a:pPr marL="0" lvl="0" indent="0">
              <a:buNone/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Losse</a:t>
            </a: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 materialen zijn bijvoorbeeld een voetbal voor jongeren met psychische problemen of springtouwen.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Schommels en klimrekken zijn </a:t>
            </a: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verankerd</a:t>
            </a: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Sport wordt o.a. beoefend in een gymzaal of buiten. In de maatschappelijke zorg ben je vooral bezig met spelvormen om bewegingsactiviteiten uit te lokken.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3062DA-F2AA-462E-B1AD-03F2541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2661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124026"/>
            <a:ext cx="9720072" cy="1499616"/>
          </a:xfrm>
        </p:spPr>
        <p:txBody>
          <a:bodyPr/>
          <a:lstStyle/>
          <a:p>
            <a:r>
              <a:rPr lang="nl-NL" b="1" dirty="0"/>
              <a:t>Opdracht A</a:t>
            </a:r>
            <a:r>
              <a:rPr lang="nl-NL" dirty="0"/>
              <a:t>:  </a:t>
            </a:r>
            <a:r>
              <a:rPr lang="nl-NL" dirty="0" err="1"/>
              <a:t>kletspot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D67D-C448-40C3-96E8-66B73CA4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62" y="1881632"/>
            <a:ext cx="9720071" cy="55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577CA9-5038-42C9-B81B-4CE574778EDC}"/>
              </a:ext>
            </a:extLst>
          </p:cNvPr>
          <p:cNvSpPr txBox="1"/>
          <p:nvPr/>
        </p:nvSpPr>
        <p:spPr>
          <a:xfrm>
            <a:off x="392810" y="1409439"/>
            <a:ext cx="6624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Opdracht:</a:t>
            </a:r>
          </a:p>
          <a:p>
            <a:r>
              <a:rPr lang="nl-NL" sz="2000" dirty="0"/>
              <a:t>Maak voor een doelgroep (je mag zelf kiezen welke), een </a:t>
            </a:r>
            <a:r>
              <a:rPr lang="nl-NL" sz="2000" b="1" dirty="0" err="1"/>
              <a:t>kletspot</a:t>
            </a:r>
            <a:r>
              <a:rPr lang="nl-NL" sz="2000" b="1" dirty="0"/>
              <a:t>.</a:t>
            </a:r>
          </a:p>
          <a:p>
            <a:r>
              <a:rPr lang="nl-NL" sz="2000" dirty="0"/>
              <a:t>Met deze </a:t>
            </a:r>
            <a:r>
              <a:rPr lang="nl-NL" sz="2000" dirty="0" err="1"/>
              <a:t>kletspot</a:t>
            </a:r>
            <a:r>
              <a:rPr lang="nl-NL" sz="2000" dirty="0"/>
              <a:t> kun je samen in gesprek met de cliënten over dilemma’s, leuke, moeilijke of juist humoristische onderwerpen. </a:t>
            </a:r>
          </a:p>
          <a:p>
            <a:endParaRPr lang="nl-NL" sz="2000" dirty="0"/>
          </a:p>
          <a:p>
            <a:r>
              <a:rPr lang="nl-NL" sz="2000" b="1" dirty="0" err="1"/>
              <a:t>Benodigheden</a:t>
            </a:r>
            <a:r>
              <a:rPr lang="nl-NL" sz="2000" b="1" dirty="0"/>
              <a:t>:</a:t>
            </a:r>
          </a:p>
          <a:p>
            <a:r>
              <a:rPr lang="nl-NL" sz="2000" dirty="0"/>
              <a:t>-een lege jampot of </a:t>
            </a:r>
            <a:r>
              <a:rPr lang="nl-NL" sz="2000" dirty="0" err="1"/>
              <a:t>augurkenpot</a:t>
            </a:r>
            <a:endParaRPr lang="nl-NL" sz="2000" dirty="0"/>
          </a:p>
          <a:p>
            <a:r>
              <a:rPr lang="nl-NL" sz="2000" dirty="0"/>
              <a:t>-stevig papier</a:t>
            </a:r>
          </a:p>
          <a:p>
            <a:r>
              <a:rPr lang="nl-NL" sz="2000" dirty="0"/>
              <a:t>-stiften en kleurpotloden</a:t>
            </a:r>
          </a:p>
          <a:p>
            <a:r>
              <a:rPr lang="nl-NL" sz="2000" dirty="0"/>
              <a:t>-materialen om 10 praat-briefjes (met stellingen, vragen,  onderwerpen of dilemma’s) en materialen om de pot te versieren</a:t>
            </a:r>
          </a:p>
          <a:p>
            <a:r>
              <a:rPr lang="nl-NL" sz="2000" dirty="0"/>
              <a:t>-schaar en lijm</a:t>
            </a:r>
          </a:p>
          <a:p>
            <a:endParaRPr lang="nl-NL" sz="2000" dirty="0"/>
          </a:p>
          <a:p>
            <a:r>
              <a:rPr lang="nl-NL" sz="2000" b="1" dirty="0"/>
              <a:t>Uitdaging</a:t>
            </a:r>
            <a:r>
              <a:rPr lang="nl-NL" sz="2000" dirty="0"/>
              <a:t>: versier de pot en praat-briefjes zo mooi mogelijk! Je mag helemaal uit de dak gaan!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32A8A9-7842-4A62-8AA2-997FB4B1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21" y="2905909"/>
            <a:ext cx="4028440" cy="37345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584215-4ECB-4C34-8FD2-9598BDC3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57" y="197559"/>
            <a:ext cx="3381375" cy="13525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2BEFA8B-D0CC-4681-A1E0-DB908B0F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335" y="617728"/>
            <a:ext cx="2083498" cy="28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61" y="52708"/>
            <a:ext cx="9720072" cy="1499616"/>
          </a:xfrm>
        </p:spPr>
        <p:txBody>
          <a:bodyPr/>
          <a:lstStyle/>
          <a:p>
            <a:r>
              <a:rPr lang="nl-NL" b="1" dirty="0"/>
              <a:t>Opdracht B</a:t>
            </a:r>
            <a:r>
              <a:rPr lang="nl-NL" dirty="0"/>
              <a:t>: beweegprogramma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D67D-C448-40C3-96E8-66B73CA4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0" y="1303485"/>
            <a:ext cx="9720071" cy="55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Opdracht:</a:t>
            </a:r>
          </a:p>
          <a:p>
            <a:pPr marL="0" indent="0">
              <a:buNone/>
            </a:pPr>
            <a:r>
              <a:rPr lang="nl-NL" dirty="0"/>
              <a:t>Bedenk een beweegprogramma voor een zelfgekozen doelgroep (</a:t>
            </a:r>
            <a:r>
              <a:rPr lang="nl-NL" dirty="0" err="1"/>
              <a:t>bijv</a:t>
            </a:r>
            <a:r>
              <a:rPr lang="nl-NL" dirty="0"/>
              <a:t> jongeren met gedragsproblemen / mensen met een verstandelijke beperking / ouderen).</a:t>
            </a:r>
          </a:p>
          <a:p>
            <a:pPr marL="0" indent="0">
              <a:buNone/>
            </a:pPr>
            <a:r>
              <a:rPr lang="nl-NL" dirty="0"/>
              <a:t>Het </a:t>
            </a:r>
            <a:r>
              <a:rPr lang="nl-NL" dirty="0">
                <a:highlight>
                  <a:srgbClr val="FFFF00"/>
                </a:highlight>
              </a:rPr>
              <a:t>beweegprogramma</a:t>
            </a:r>
            <a:r>
              <a:rPr lang="nl-NL" dirty="0"/>
              <a:t> bestaat uit:</a:t>
            </a:r>
          </a:p>
          <a:p>
            <a:pPr>
              <a:buFontTx/>
              <a:buChar char="-"/>
            </a:pPr>
            <a:r>
              <a:rPr lang="nl-NL" dirty="0"/>
              <a:t>3 beweegmomenten - 3 activiteiten per beweegmoment (in totaal dus 9)</a:t>
            </a:r>
          </a:p>
          <a:p>
            <a:pPr>
              <a:buFontTx/>
              <a:buChar char="-"/>
            </a:pPr>
            <a:r>
              <a:rPr lang="nl-NL" dirty="0"/>
              <a:t>Je maakt hier een duidelijk en aantrekkelijk programmaboekje van waarin je kort uitleg geeft, enthousiasmeert, veel motivatie geeft en aanzet tot positief bewegen!</a:t>
            </a:r>
          </a:p>
          <a:p>
            <a:pPr>
              <a:buFontTx/>
              <a:buChar char="-"/>
            </a:pPr>
            <a:r>
              <a:rPr lang="nl-NL" b="1" dirty="0"/>
              <a:t>Benodigdheden:</a:t>
            </a:r>
          </a:p>
          <a:p>
            <a:pPr>
              <a:buFontTx/>
              <a:buChar char="-"/>
            </a:pPr>
            <a:r>
              <a:rPr lang="nl-NL" dirty="0"/>
              <a:t>Papier / stiften / kleurpotloden / tijdschriften voor plaatjes / schaar / lijm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Uitdaging</a:t>
            </a:r>
            <a:r>
              <a:rPr lang="nl-NL" dirty="0"/>
              <a:t>: zorg dat je de juiste taal spreekt: </a:t>
            </a:r>
            <a:r>
              <a:rPr lang="nl-NL" dirty="0" err="1"/>
              <a:t>bijv</a:t>
            </a:r>
            <a:r>
              <a:rPr lang="nl-NL" dirty="0"/>
              <a:t> bij jongeren een stoere bootcamp, bij mensen met een beperking gebruik maken van aansprekende muziek en ouderen juist weer uitnodigend/vriendelijk met accent op recreëren. 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79DD19-E776-4A05-82F1-7167553B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53" y="2895454"/>
            <a:ext cx="1896679" cy="18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4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3" y="711201"/>
            <a:ext cx="942339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Tot </a:t>
            </a:r>
            <a:r>
              <a:rPr lang="en-US" sz="8000" dirty="0" err="1">
                <a:solidFill>
                  <a:schemeClr val="tx1"/>
                </a:solidFill>
              </a:rPr>
              <a:t>volgende</a:t>
            </a:r>
            <a:r>
              <a:rPr lang="en-US" sz="8000" dirty="0">
                <a:solidFill>
                  <a:schemeClr val="tx1"/>
                </a:solidFill>
              </a:rPr>
              <a:t> week!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1041400"/>
            <a:ext cx="5593419" cy="1499616"/>
          </a:xfrm>
        </p:spPr>
        <p:txBody>
          <a:bodyPr>
            <a:normAutofit/>
          </a:bodyPr>
          <a:lstStyle/>
          <a:p>
            <a:r>
              <a:rPr lang="nl-NL" sz="3700" b="1" dirty="0"/>
              <a:t>Het belang van activiteiten</a:t>
            </a:r>
            <a:br>
              <a:rPr lang="nl-NL" sz="3700" dirty="0"/>
            </a:br>
            <a:endParaRPr lang="nl-NL" sz="37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8" y="2138680"/>
            <a:ext cx="4429615" cy="39319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nl-NL" dirty="0"/>
              <a:t>BRON: THEMA 12.5  – Verdieping: </a:t>
            </a:r>
            <a:r>
              <a:rPr lang="nl-NL" dirty="0" err="1"/>
              <a:t>Begewen</a:t>
            </a:r>
            <a:r>
              <a:rPr lang="nl-NL" dirty="0"/>
              <a:t> is beter leren </a:t>
            </a:r>
            <a:r>
              <a:rPr lang="nl-NL" sz="1800" dirty="0"/>
              <a:t>(vanaf </a:t>
            </a:r>
            <a:r>
              <a:rPr lang="nl-NL" sz="1800" b="1" dirty="0" err="1"/>
              <a:t>blz</a:t>
            </a:r>
            <a:r>
              <a:rPr lang="nl-NL" sz="1800" b="1" dirty="0"/>
              <a:t> 245</a:t>
            </a:r>
            <a:r>
              <a:rPr lang="nl-NL" sz="1800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16" y="640080"/>
            <a:ext cx="390448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A025-BFD8-4EFC-8670-C9D563942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3453" r="989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43373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>
                <a:solidFill>
                  <a:schemeClr val="tx1"/>
                </a:solidFill>
              </a:rPr>
              <a:t>Lesdoelen:</a:t>
            </a:r>
            <a:br>
              <a:rPr lang="nl-NL" sz="3600" dirty="0">
                <a:solidFill>
                  <a:schemeClr val="tx1"/>
                </a:solidFill>
              </a:rPr>
            </a:b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- je hebt kennis gemaakt met het de theorie over het bewegen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 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- je kent verschillende materialen die bewegen bevorderen</a:t>
            </a:r>
            <a:br>
              <a:rPr lang="nl-NL" sz="3600" dirty="0">
                <a:solidFill>
                  <a:schemeClr val="tx1"/>
                </a:solidFill>
              </a:rPr>
            </a:b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je kan een sport- of spelactiviteit maken voor jouw doelgroep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8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95" y="85513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CDB69A-F24F-4B97-8A6B-3026E7BE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92" y="2484437"/>
            <a:ext cx="8034996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564408-ADFE-4B6A-B057-7DB81321D0C6}"/>
              </a:ext>
            </a:extLst>
          </p:cNvPr>
          <p:cNvSpPr txBox="1"/>
          <p:nvPr/>
        </p:nvSpPr>
        <p:spPr>
          <a:xfrm>
            <a:off x="943186" y="1481904"/>
            <a:ext cx="9635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3200" dirty="0"/>
              <a:t>Je moet degene kiezen waarvan je vindt dat die het beste bij je past of voor je geldt.</a:t>
            </a:r>
          </a:p>
          <a:p>
            <a:pPr fontAlgn="base"/>
            <a:r>
              <a:rPr lang="nl-NL" sz="3200" dirty="0"/>
              <a:t>Bijvoorbeeld:</a:t>
            </a:r>
          </a:p>
          <a:p>
            <a:pPr fontAlgn="base"/>
            <a:r>
              <a:rPr lang="nl-NL" sz="3200" dirty="0"/>
              <a:t>Je mag kiezen tussen koffie of thee. Wat voor persoon ben je? Iemand die meer van koffie houdt of van thee? Bij koffie houd je je </a:t>
            </a:r>
            <a:r>
              <a:rPr lang="nl-NL" sz="3200" dirty="0">
                <a:highlight>
                  <a:srgbClr val="00FFFF"/>
                </a:highlight>
              </a:rPr>
              <a:t>arm </a:t>
            </a:r>
            <a:r>
              <a:rPr lang="nl-NL" sz="3200" b="1" dirty="0">
                <a:highlight>
                  <a:srgbClr val="00FFFF"/>
                </a:highlight>
              </a:rPr>
              <a:t>horizontaal</a:t>
            </a:r>
            <a:r>
              <a:rPr lang="nl-NL" sz="3200" dirty="0">
                <a:highlight>
                  <a:srgbClr val="00FFFF"/>
                </a:highlight>
              </a:rPr>
              <a:t> </a:t>
            </a:r>
            <a:r>
              <a:rPr lang="nl-NL" sz="3200" dirty="0"/>
              <a:t>in het beeld en bij thee houd je je </a:t>
            </a:r>
            <a:r>
              <a:rPr lang="nl-NL" sz="3200" dirty="0">
                <a:highlight>
                  <a:srgbClr val="00FFFF"/>
                </a:highlight>
              </a:rPr>
              <a:t>arm </a:t>
            </a:r>
            <a:r>
              <a:rPr lang="nl-NL" sz="3200" b="1" dirty="0">
                <a:highlight>
                  <a:srgbClr val="00FFFF"/>
                </a:highlight>
              </a:rPr>
              <a:t>verticaal</a:t>
            </a:r>
            <a:r>
              <a:rPr lang="nl-NL" sz="3200" dirty="0">
                <a:highlight>
                  <a:srgbClr val="00FFFF"/>
                </a:highlight>
              </a:rPr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EE0089-7E46-4881-BB6A-04310EFD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71" y="45390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564408-ADFE-4B6A-B057-7DB81321D0C6}"/>
              </a:ext>
            </a:extLst>
          </p:cNvPr>
          <p:cNvSpPr txBox="1"/>
          <p:nvPr/>
        </p:nvSpPr>
        <p:spPr>
          <a:xfrm>
            <a:off x="2086186" y="2844225"/>
            <a:ext cx="963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6000" dirty="0"/>
              <a:t>Ochtendmens/avondmens</a:t>
            </a:r>
          </a:p>
        </p:txBody>
      </p:sp>
    </p:spTree>
    <p:extLst>
      <p:ext uri="{BB962C8B-B14F-4D97-AF65-F5344CB8AC3E}">
        <p14:creationId xmlns:p14="http://schemas.microsoft.com/office/powerpoint/2010/main" val="12791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6C47291-568D-47AE-B653-35D7430A0B03}"/>
              </a:ext>
            </a:extLst>
          </p:cNvPr>
          <p:cNvSpPr/>
          <p:nvPr/>
        </p:nvSpPr>
        <p:spPr>
          <a:xfrm>
            <a:off x="2630342" y="2694001"/>
            <a:ext cx="63868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l-NL" sz="7200" dirty="0"/>
              <a:t>Chips/chocolade</a:t>
            </a:r>
          </a:p>
        </p:txBody>
      </p:sp>
    </p:spTree>
    <p:extLst>
      <p:ext uri="{BB962C8B-B14F-4D97-AF65-F5344CB8AC3E}">
        <p14:creationId xmlns:p14="http://schemas.microsoft.com/office/powerpoint/2010/main" val="221479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5A77C5-56CF-41F3-AC78-8EF56E185E54}"/>
              </a:ext>
            </a:extLst>
          </p:cNvPr>
          <p:cNvSpPr/>
          <p:nvPr/>
        </p:nvSpPr>
        <p:spPr>
          <a:xfrm>
            <a:off x="634967" y="2967335"/>
            <a:ext cx="11230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400" dirty="0"/>
              <a:t>mobiel ‘s nachts aan/mobiel ‘s nachts uit</a:t>
            </a:r>
          </a:p>
        </p:txBody>
      </p:sp>
    </p:spTree>
    <p:extLst>
      <p:ext uri="{BB962C8B-B14F-4D97-AF65-F5344CB8AC3E}">
        <p14:creationId xmlns:p14="http://schemas.microsoft.com/office/powerpoint/2010/main" val="27284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69A43-D2CD-43DC-A239-45BAAB01B52A}">
  <ds:schemaRefs>
    <ds:schemaRef ds:uri="f0c2a196-fb86-4a80-b53b-494531e97d44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ee5ad45f-5c26-4269-94b9-a38f6ca3322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753</Words>
  <Application>Microsoft Office PowerPoint</Application>
  <PresentationFormat>Breedbeeld</PresentationFormat>
  <Paragraphs>112</Paragraphs>
  <Slides>25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 New</vt:lpstr>
      <vt:lpstr>open sans</vt:lpstr>
      <vt:lpstr>Roboto-Light</vt:lpstr>
      <vt:lpstr>Tw Cen MT</vt:lpstr>
      <vt:lpstr>Tw Cen MT Condensed</vt:lpstr>
      <vt:lpstr>Wingdings 3</vt:lpstr>
      <vt:lpstr>Integraal</vt:lpstr>
      <vt:lpstr>Sport &amp; spel</vt:lpstr>
      <vt:lpstr>WAT GAAN WE DOEN VANDAAG?:   - welkom / opstart vd les   - terugblik naar vorige week  - theorie thema 12.5   bewegen is beter leren    - huiswerkopdracht </vt:lpstr>
      <vt:lpstr>Het belang van activiteiten </vt:lpstr>
      <vt:lpstr>Lesdoelen:  - je hebt kennis gemaakt met het de theorie over het bewegen   - je kent verschillende materialen die bewegen bevorderen  je kan een sport- of spelactiviteit maken voor jouw doelgroep</vt:lpstr>
      <vt:lpstr>Online energizer</vt:lpstr>
      <vt:lpstr>Online energizer</vt:lpstr>
      <vt:lpstr>Online energizer</vt:lpstr>
      <vt:lpstr>Online energizer</vt:lpstr>
      <vt:lpstr>Online energizer</vt:lpstr>
      <vt:lpstr>Online energizer</vt:lpstr>
      <vt:lpstr>Online energizer</vt:lpstr>
      <vt:lpstr>Online energizer</vt:lpstr>
      <vt:lpstr>Zo, en nu door naar de theorie   Vraag aan de groep:   ‘wat is het belang van activiteiten?’</vt:lpstr>
      <vt:lpstr>Het belang van activiteiten</vt:lpstr>
      <vt:lpstr>Activiteiten categorieën</vt:lpstr>
      <vt:lpstr>Activiteiten  categorieën</vt:lpstr>
      <vt:lpstr>Activiteiten  categorieën</vt:lpstr>
      <vt:lpstr>Wat is volgens jullie het belang van sport &amp; spel voor jullie doelgroepen?</vt:lpstr>
      <vt:lpstr>Begeleiders kunnen spel als middel inzetten om bijvoorbeeld:</vt:lpstr>
      <vt:lpstr>PowerPoint-presentatie</vt:lpstr>
      <vt:lpstr>PowerPoint-presentatie</vt:lpstr>
      <vt:lpstr>PowerPoint-presentatie</vt:lpstr>
      <vt:lpstr>Opdracht A:  kletspot</vt:lpstr>
      <vt:lpstr>Opdracht B: beweegprogramma</vt:lpstr>
      <vt:lpstr>  Tot volgende week!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belang van activiteiten</dc:title>
  <dc:creator>Mariëlle  Huisman</dc:creator>
  <cp:lastModifiedBy>Mariëlle  Huisman</cp:lastModifiedBy>
  <cp:revision>6</cp:revision>
  <dcterms:created xsi:type="dcterms:W3CDTF">2020-10-20T12:09:44Z</dcterms:created>
  <dcterms:modified xsi:type="dcterms:W3CDTF">2020-10-27T13:46:31Z</dcterms:modified>
</cp:coreProperties>
</file>